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media/image4.jpg" ContentType="image/jpg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93" r:id="rId4"/>
    <p:sldId id="297" r:id="rId5"/>
    <p:sldId id="292" r:id="rId6"/>
    <p:sldId id="296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ssan Mulusi" initials="HM" lastIdx="4" clrIdx="0">
    <p:extLst>
      <p:ext uri="{19B8F6BF-5375-455C-9EA6-DF929625EA0E}">
        <p15:presenceInfo xmlns:p15="http://schemas.microsoft.com/office/powerpoint/2012/main" userId="S::hassan@raisingvoices.org::443e90e9-d751-4191-a28f-b794f92be7e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29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5016" autoAdjust="0"/>
  </p:normalViewPr>
  <p:slideViewPr>
    <p:cSldViewPr snapToGrid="0" snapToObjects="1">
      <p:cViewPr varScale="1">
        <p:scale>
          <a:sx n="59" d="100"/>
          <a:sy n="59" d="100"/>
        </p:scale>
        <p:origin x="94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ssan Mulusi" userId="443e90e9-d751-4191-a28f-b794f92be7ef" providerId="ADAL" clId="{F979A70B-41AA-47DE-B483-13FE073F6331}"/>
    <pc:docChg chg="undo custSel addSld modSld sldOrd">
      <pc:chgData name="Hassan Mulusi" userId="443e90e9-d751-4191-a28f-b794f92be7ef" providerId="ADAL" clId="{F979A70B-41AA-47DE-B483-13FE073F6331}" dt="2023-10-25T04:37:53.299" v="311" actId="20577"/>
      <pc:docMkLst>
        <pc:docMk/>
      </pc:docMkLst>
      <pc:sldChg chg="ord">
        <pc:chgData name="Hassan Mulusi" userId="443e90e9-d751-4191-a28f-b794f92be7ef" providerId="ADAL" clId="{F979A70B-41AA-47DE-B483-13FE073F6331}" dt="2023-10-25T04:36:42.807" v="299"/>
        <pc:sldMkLst>
          <pc:docMk/>
          <pc:sldMk cId="2947945884" sldId="258"/>
        </pc:sldMkLst>
      </pc:sldChg>
      <pc:sldChg chg="modSp mod ord">
        <pc:chgData name="Hassan Mulusi" userId="443e90e9-d751-4191-a28f-b794f92be7ef" providerId="ADAL" clId="{F979A70B-41AA-47DE-B483-13FE073F6331}" dt="2023-10-25T04:36:19.125" v="297" actId="20577"/>
        <pc:sldMkLst>
          <pc:docMk/>
          <pc:sldMk cId="3178981896" sldId="293"/>
        </pc:sldMkLst>
        <pc:spChg chg="mod">
          <ac:chgData name="Hassan Mulusi" userId="443e90e9-d751-4191-a28f-b794f92be7ef" providerId="ADAL" clId="{F979A70B-41AA-47DE-B483-13FE073F6331}" dt="2023-10-25T04:31:56.473" v="40" actId="20577"/>
          <ac:spMkLst>
            <pc:docMk/>
            <pc:sldMk cId="3178981896" sldId="293"/>
            <ac:spMk id="2" creationId="{7F6143A1-D596-4852-AAAB-5DAE1E7DDE33}"/>
          </ac:spMkLst>
        </pc:spChg>
        <pc:spChg chg="mod">
          <ac:chgData name="Hassan Mulusi" userId="443e90e9-d751-4191-a28f-b794f92be7ef" providerId="ADAL" clId="{F979A70B-41AA-47DE-B483-13FE073F6331}" dt="2023-10-25T04:36:19.125" v="297" actId="20577"/>
          <ac:spMkLst>
            <pc:docMk/>
            <pc:sldMk cId="3178981896" sldId="293"/>
            <ac:spMk id="3" creationId="{641D213C-B4F8-4209-AA6D-FB0A629142E3}"/>
          </ac:spMkLst>
        </pc:spChg>
      </pc:sldChg>
      <pc:sldChg chg="modSp add mod">
        <pc:chgData name="Hassan Mulusi" userId="443e90e9-d751-4191-a28f-b794f92be7ef" providerId="ADAL" clId="{F979A70B-41AA-47DE-B483-13FE073F6331}" dt="2023-10-25T04:37:53.299" v="311" actId="20577"/>
        <pc:sldMkLst>
          <pc:docMk/>
          <pc:sldMk cId="3436820817" sldId="297"/>
        </pc:sldMkLst>
        <pc:spChg chg="mod">
          <ac:chgData name="Hassan Mulusi" userId="443e90e9-d751-4191-a28f-b794f92be7ef" providerId="ADAL" clId="{F979A70B-41AA-47DE-B483-13FE073F6331}" dt="2023-10-25T04:37:53.299" v="311" actId="20577"/>
          <ac:spMkLst>
            <pc:docMk/>
            <pc:sldMk cId="3436820817" sldId="297"/>
            <ac:spMk id="3" creationId="{641D213C-B4F8-4209-AA6D-FB0A629142E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A6630-C5BA-4239-98A8-00B5967B6813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031BB2-1E49-4DBD-B04A-A02BEDE9FA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63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About Raising Voices:</a:t>
            </a:r>
          </a:p>
          <a:p>
            <a:endParaRPr lang="en-US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F8A03B"/>
                </a:solidFill>
                <a:latin typeface="Proxima Nova Rg"/>
              </a:rPr>
              <a:t>Working towards the prevention of VAC and VAW in Uganda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1200" b="1" dirty="0">
                <a:solidFill>
                  <a:srgbClr val="F8A03B"/>
                </a:solidFill>
                <a:latin typeface="Proxima Nova Rg"/>
                <a:cs typeface="Calibri"/>
              </a:rPr>
              <a:t>Strive to influence power dynamics shaping relationships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031BB2-1E49-4DBD-B04A-A02BEDE9FAE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867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031BB2-1E49-4DBD-B04A-A02BEDE9FAE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1212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031BB2-1E49-4DBD-B04A-A02BEDE9FAE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3961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2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Whole school approach aims to create an enabling operational culture. This focus is on: </a:t>
            </a: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Policy climate</a:t>
            </a: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School systems</a:t>
            </a: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Vision and attitude of school administration, teachers, parents and learners</a:t>
            </a: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Social norms </a:t>
            </a:r>
          </a:p>
          <a:p>
            <a:pPr marL="457200" marR="0" lvl="0" indent="-4572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+mj-lt"/>
              <a:buAutoNum type="arabicPeriod"/>
            </a:pPr>
            <a:r>
              <a:rPr lang="en-US" sz="12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Life experience of children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41A6FF-4F76-9E48-BECB-03FB82A4FF5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9796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031BB2-1E49-4DBD-B04A-A02BEDE9FAE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1342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9031BB2-1E49-4DBD-B04A-A02BEDE9FAE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602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43C96-DD9B-B34C-A327-EAB29A560C21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0820DE13-5D87-0F43-BBB6-11838E88EC8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6984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43C96-DD9B-B34C-A327-EAB29A560C21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DE13-5D87-0F43-BBB6-11838E88EC83}" type="slidenum">
              <a:rPr lang="en-US" smtClean="0"/>
              <a:t>‹#›</a:t>
            </a:fld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80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43C96-DD9B-B34C-A327-EAB29A560C21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DE13-5D87-0F43-BBB6-11838E88EC8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43157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43C96-DD9B-B34C-A327-EAB29A560C21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DE13-5D87-0F43-BBB6-11838E88EC83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164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43C96-DD9B-B34C-A327-EAB29A560C21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DE13-5D87-0F43-BBB6-11838E88EC83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0538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43C96-DD9B-B34C-A327-EAB29A560C21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DE13-5D87-0F43-BBB6-11838E88EC83}" type="slidenum">
              <a:rPr lang="en-US" smtClean="0"/>
              <a:t>‹#›</a:t>
            </a:fld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00165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43C96-DD9B-B34C-A327-EAB29A560C21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DE13-5D87-0F43-BBB6-11838E88EC83}" type="slidenum">
              <a:rPr lang="en-US" smtClean="0"/>
              <a:t>‹#›</a:t>
            </a:fld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3439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43C96-DD9B-B34C-A327-EAB29A560C21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DE13-5D87-0F43-BBB6-11838E88EC83}" type="slidenum">
              <a:rPr lang="en-US" smtClean="0"/>
              <a:t>‹#›</a:t>
            </a:fld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920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43C96-DD9B-B34C-A327-EAB29A560C21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DE13-5D87-0F43-BBB6-11838E88EC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122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43C96-DD9B-B34C-A327-EAB29A560C21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DE13-5D87-0F43-BBB6-11838E88EC83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062746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DDF43C96-DD9B-B34C-A327-EAB29A560C21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20DE13-5D87-0F43-BBB6-11838E88EC83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8576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43C96-DD9B-B34C-A327-EAB29A560C21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0820DE13-5D87-0F43-BBB6-11838E88EC8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736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7C68A6C-5015-7F4B-A9FA-6780436A959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82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309146D-D42F-C64F-A914-5125981361AA}"/>
              </a:ext>
            </a:extLst>
          </p:cNvPr>
          <p:cNvSpPr txBox="1">
            <a:spLocks/>
          </p:cNvSpPr>
          <p:nvPr/>
        </p:nvSpPr>
        <p:spPr>
          <a:xfrm>
            <a:off x="726323" y="669923"/>
            <a:ext cx="9023269" cy="1126442"/>
          </a:xfr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b="1" dirty="0">
                <a:solidFill>
                  <a:srgbClr val="EDA046"/>
                </a:solidFill>
                <a:latin typeface="Proxima Nova Rg"/>
              </a:rPr>
              <a:t>Promoting Quality Education using the Good School Toolkit, Experience from Uganda</a:t>
            </a:r>
          </a:p>
          <a:p>
            <a:endParaRPr lang="en-US" sz="5000" b="1" dirty="0">
              <a:solidFill>
                <a:schemeClr val="bg1"/>
              </a:solidFill>
              <a:latin typeface="Proxima Nova Rg"/>
              <a:cs typeface="Calibri Light"/>
            </a:endParaRPr>
          </a:p>
          <a:p>
            <a:endParaRPr lang="en-US" sz="3000" b="1" dirty="0">
              <a:solidFill>
                <a:schemeClr val="bg1"/>
              </a:solidFill>
              <a:latin typeface="Proxima Nova Rg"/>
              <a:cs typeface="Calibri Light"/>
            </a:endParaRPr>
          </a:p>
          <a:p>
            <a:r>
              <a:rPr lang="en-US" sz="3000" b="1" dirty="0">
                <a:solidFill>
                  <a:schemeClr val="bg1"/>
                </a:solidFill>
                <a:latin typeface="Proxima Nova Rg"/>
                <a:cs typeface="Calibri Light"/>
              </a:rPr>
              <a:t>2</a:t>
            </a:r>
            <a:r>
              <a:rPr lang="en-US" sz="3000" b="1" baseline="30000" dirty="0">
                <a:solidFill>
                  <a:schemeClr val="bg1"/>
                </a:solidFill>
                <a:latin typeface="Proxima Nova Rg"/>
                <a:cs typeface="Calibri Light"/>
              </a:rPr>
              <a:t>nd </a:t>
            </a:r>
            <a:r>
              <a:rPr lang="en-US" sz="3000" b="1" dirty="0">
                <a:solidFill>
                  <a:schemeClr val="bg1"/>
                </a:solidFill>
                <a:latin typeface="Proxima Nova Rg"/>
                <a:cs typeface="Calibri Light"/>
              </a:rPr>
              <a:t>November 2023</a:t>
            </a:r>
          </a:p>
          <a:p>
            <a:endParaRPr lang="en-US" sz="3000" b="1" dirty="0">
              <a:solidFill>
                <a:schemeClr val="bg1"/>
              </a:solidFill>
              <a:latin typeface="Proxima Nova Rg"/>
              <a:cs typeface="Calibri Light"/>
            </a:endParaRPr>
          </a:p>
          <a:p>
            <a:endParaRPr lang="en-US" sz="3000" b="1" dirty="0">
              <a:solidFill>
                <a:schemeClr val="bg1"/>
              </a:solidFill>
              <a:latin typeface="Proxima Nova Rg"/>
              <a:cs typeface="Calibri Light"/>
            </a:endParaRPr>
          </a:p>
          <a:p>
            <a:r>
              <a:rPr lang="en-US" sz="3000" b="1" dirty="0">
                <a:solidFill>
                  <a:schemeClr val="bg1"/>
                </a:solidFill>
                <a:latin typeface="Proxima Nova Rg"/>
                <a:cs typeface="Calibri Light"/>
              </a:rPr>
              <a:t>Hassan Muluusi</a:t>
            </a:r>
            <a:br>
              <a:rPr lang="en-US" sz="3000" b="1" dirty="0">
                <a:solidFill>
                  <a:schemeClr val="bg1"/>
                </a:solidFill>
                <a:latin typeface="Proxima Nova Rg"/>
                <a:cs typeface="Calibri Light"/>
              </a:rPr>
            </a:br>
            <a:r>
              <a:rPr lang="en-US" sz="3000" b="1" dirty="0">
                <a:solidFill>
                  <a:schemeClr val="bg1"/>
                </a:solidFill>
                <a:latin typeface="Proxima Nova Rg"/>
                <a:cs typeface="Calibri Light"/>
              </a:rPr>
              <a:t>Technical Advisor</a:t>
            </a:r>
            <a:endParaRPr lang="en-US" sz="3000" dirty="0">
              <a:solidFill>
                <a:schemeClr val="bg1"/>
              </a:solidFill>
              <a:cs typeface="Calibri Light"/>
            </a:endParaRP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998B63BE-3E3C-4A50-B223-26595CA27B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72291" y="5346902"/>
            <a:ext cx="3087003" cy="1031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903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7C68A6C-5015-7F4B-A9FA-6780436A9594}"/>
              </a:ext>
            </a:extLst>
          </p:cNvPr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682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AA98D65-E878-4342-A56E-AEE1647B9BA8}"/>
              </a:ext>
            </a:extLst>
          </p:cNvPr>
          <p:cNvSpPr/>
          <p:nvPr/>
        </p:nvSpPr>
        <p:spPr>
          <a:xfrm>
            <a:off x="6586605" y="729621"/>
            <a:ext cx="5168072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>
              <a:solidFill>
                <a:srgbClr val="797C81"/>
              </a:solidFill>
              <a:latin typeface="Proxima Nova Rg" panose="02000506030000020004" pitchFamily="2" charset="77"/>
            </a:endParaRPr>
          </a:p>
          <a:p>
            <a:r>
              <a:rPr lang="en-GB" b="1" dirty="0">
                <a:solidFill>
                  <a:srgbClr val="EDA046"/>
                </a:solidFill>
                <a:latin typeface="Proxima Nova Rg" panose="02000506030000020004" pitchFamily="2" charset="77"/>
              </a:rPr>
              <a:t>1. The GST takes a whole school approach </a:t>
            </a:r>
            <a:endParaRPr lang="en-GB" dirty="0">
              <a:solidFill>
                <a:srgbClr val="797C81"/>
              </a:solidFill>
              <a:latin typeface="Proxima Nova Rg" panose="02000506030000020004" pitchFamily="2" charset="77"/>
            </a:endParaRPr>
          </a:p>
          <a:p>
            <a:endParaRPr lang="en-GB" dirty="0">
              <a:solidFill>
                <a:srgbClr val="797C81"/>
              </a:solidFill>
              <a:latin typeface="Proxima Nova Rg" panose="02000506030000020004" pitchFamily="2" charset="77"/>
            </a:endParaRPr>
          </a:p>
          <a:p>
            <a:r>
              <a:rPr lang="en-GB" b="1" dirty="0">
                <a:solidFill>
                  <a:srgbClr val="EDA046"/>
                </a:solidFill>
                <a:latin typeface="Proxima Nova Rg" panose="02000506030000020004" pitchFamily="2" charset="77"/>
              </a:rPr>
              <a:t>2. Led by </a:t>
            </a:r>
            <a:endParaRPr lang="en-GB" dirty="0">
              <a:solidFill>
                <a:srgbClr val="797C81"/>
              </a:solidFill>
              <a:latin typeface="Proxima Nova Rg" panose="02000506030000020004" pitchFamily="2" charset="77"/>
            </a:endParaRPr>
          </a:p>
          <a:p>
            <a:pPr lvl="1">
              <a:buClr>
                <a:srgbClr val="EDA046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97C81"/>
                </a:solidFill>
                <a:latin typeface="Proxima Nova Rg" panose="02000506030000020004" pitchFamily="2" charset="77"/>
              </a:rPr>
              <a:t> 2 Teacher Protagonists</a:t>
            </a:r>
          </a:p>
          <a:p>
            <a:pPr lvl="1">
              <a:buClr>
                <a:srgbClr val="EDA046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97C81"/>
                </a:solidFill>
                <a:latin typeface="Proxima Nova Rg" panose="02000506030000020004" pitchFamily="2" charset="77"/>
              </a:rPr>
              <a:t> 2 Students</a:t>
            </a:r>
          </a:p>
          <a:p>
            <a:pPr lvl="1">
              <a:buClr>
                <a:srgbClr val="EDA046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97C81"/>
                </a:solidFill>
                <a:latin typeface="Proxima Nova Rg" panose="02000506030000020004" pitchFamily="2" charset="77"/>
              </a:rPr>
              <a:t> 2 Parents</a:t>
            </a:r>
          </a:p>
          <a:p>
            <a:pPr lvl="1">
              <a:buClr>
                <a:srgbClr val="EDA046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97C81"/>
                </a:solidFill>
                <a:latin typeface="Proxima Nova Rg" panose="02000506030000020004" pitchFamily="2" charset="77"/>
              </a:rPr>
              <a:t> Sub-committees, administration, community</a:t>
            </a:r>
          </a:p>
          <a:p>
            <a:pPr lvl="1">
              <a:buClr>
                <a:srgbClr val="EDA046"/>
              </a:buClr>
              <a:buFont typeface="Arial" panose="020B0604020202020204" pitchFamily="34" charset="0"/>
              <a:buChar char="•"/>
            </a:pPr>
            <a:endParaRPr lang="en-GB" dirty="0">
              <a:solidFill>
                <a:srgbClr val="797C81"/>
              </a:solidFill>
              <a:latin typeface="Proxima Nova Rg" panose="02000506030000020004" pitchFamily="2" charset="77"/>
            </a:endParaRPr>
          </a:p>
          <a:p>
            <a:r>
              <a:rPr lang="en-GB" b="1" dirty="0">
                <a:solidFill>
                  <a:srgbClr val="EDA046"/>
                </a:solidFill>
                <a:latin typeface="Proxima Nova Rg" panose="02000506030000020004" pitchFamily="2" charset="77"/>
              </a:rPr>
              <a:t>3. Six-step process for creating Good Schools </a:t>
            </a:r>
          </a:p>
          <a:p>
            <a:endParaRPr lang="en-GB" dirty="0">
              <a:solidFill>
                <a:srgbClr val="797C81"/>
              </a:solidFill>
              <a:latin typeface="Proxima Nova Rg" panose="02000506030000020004" pitchFamily="2" charset="77"/>
            </a:endParaRPr>
          </a:p>
          <a:p>
            <a:r>
              <a:rPr lang="en-GB" b="1" dirty="0">
                <a:solidFill>
                  <a:srgbClr val="EDA046"/>
                </a:solidFill>
                <a:latin typeface="Proxima Nova Rg" panose="02000506030000020004" pitchFamily="2" charset="77"/>
              </a:rPr>
              <a:t>4. Four Entry Points </a:t>
            </a:r>
            <a:endParaRPr lang="en-GB" dirty="0">
              <a:solidFill>
                <a:srgbClr val="797C81"/>
              </a:solidFill>
              <a:latin typeface="Proxima Nova Rg" panose="02000506030000020004" pitchFamily="2" charset="77"/>
            </a:endParaRPr>
          </a:p>
          <a:p>
            <a:pPr lvl="1">
              <a:buClr>
                <a:srgbClr val="EDA046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97C81"/>
                </a:solidFill>
                <a:latin typeface="Proxima Nova Rg" panose="02000506030000020004" pitchFamily="2" charset="77"/>
              </a:rPr>
              <a:t> Teacher-Student relationship</a:t>
            </a:r>
          </a:p>
          <a:p>
            <a:pPr lvl="1">
              <a:buClr>
                <a:srgbClr val="EDA046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97C81"/>
                </a:solidFill>
                <a:latin typeface="Proxima Nova Rg" panose="02000506030000020004" pitchFamily="2" charset="77"/>
              </a:rPr>
              <a:t> Peer-to-peer relationships</a:t>
            </a:r>
          </a:p>
          <a:p>
            <a:pPr lvl="1">
              <a:buClr>
                <a:srgbClr val="EDA046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97C81"/>
                </a:solidFill>
                <a:latin typeface="Proxima Nova Rg" panose="02000506030000020004" pitchFamily="2" charset="77"/>
              </a:rPr>
              <a:t> Teacher/Student relationship to the school </a:t>
            </a:r>
          </a:p>
          <a:p>
            <a:pPr lvl="1">
              <a:buClr>
                <a:srgbClr val="EDA046"/>
              </a:buClr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797C81"/>
                </a:solidFill>
                <a:latin typeface="Proxima Nova Rg" panose="02000506030000020004" pitchFamily="2" charset="77"/>
              </a:rPr>
              <a:t> Parent/community relationship to school </a:t>
            </a:r>
          </a:p>
          <a:p>
            <a:endParaRPr lang="en-GB" dirty="0">
              <a:solidFill>
                <a:srgbClr val="797C81"/>
              </a:solidFill>
              <a:latin typeface="Proxima Nova Rg" panose="02000506030000020004" pitchFamily="2" charset="77"/>
            </a:endParaRP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C24D696-B197-F64E-8359-2EA5AF12BC16}"/>
              </a:ext>
            </a:extLst>
          </p:cNvPr>
          <p:cNvSpPr txBox="1">
            <a:spLocks/>
          </p:cNvSpPr>
          <p:nvPr/>
        </p:nvSpPr>
        <p:spPr>
          <a:xfrm>
            <a:off x="437323" y="935414"/>
            <a:ext cx="9226736" cy="565397"/>
          </a:xfr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200" b="1" dirty="0">
                <a:solidFill>
                  <a:schemeClr val="bg1"/>
                </a:solidFill>
                <a:latin typeface="Proxima Nova Rg"/>
                <a:cs typeface="Calibri Light" panose="020F0302020204030204"/>
              </a:rPr>
              <a:t>Good School Toolkit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4" name="Picture 3" descr="A picture containing text, picture frame&#10;&#10;Description automatically generated">
            <a:extLst>
              <a:ext uri="{FF2B5EF4-FFF2-40B4-BE49-F238E27FC236}">
                <a16:creationId xmlns:a16="http://schemas.microsoft.com/office/drawing/2014/main" id="{BF3CA34E-595D-49E7-9189-43792A53BA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7323" y="1882574"/>
            <a:ext cx="5147975" cy="4040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9458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143A1-D596-4852-AAAB-5DAE1E7D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Objectives of the Good school toolkit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D213C-B4F8-4209-AA6D-FB0A62914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147" y="1928192"/>
            <a:ext cx="9917708" cy="4125290"/>
          </a:xfrm>
        </p:spPr>
        <p:txBody>
          <a:bodyPr>
            <a:norm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increase learners’ confidence and success through creating an enabling experience of school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>
              <a:solidFill>
                <a:schemeClr val="accent4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create a safe and respectful learning environment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800" dirty="0">
              <a:solidFill>
                <a:schemeClr val="accent4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 strengthen school administration responsiveness to the needs of all stakeholders.</a:t>
            </a:r>
          </a:p>
          <a:p>
            <a:pPr marL="0" marR="0" lvl="0" indent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US" sz="2800" dirty="0">
              <a:solidFill>
                <a:schemeClr val="accent4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981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143A1-D596-4852-AAAB-5DAE1E7D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Good school toolkit as a Whole school approach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D213C-B4F8-4209-AA6D-FB0A62914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147" y="1928192"/>
            <a:ext cx="9917708" cy="4125290"/>
          </a:xfrm>
        </p:spPr>
        <p:txBody>
          <a:bodyPr>
            <a:normAutofit/>
          </a:bodyPr>
          <a:lstStyle/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80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Engage at multiple 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layers of influence flowing through the ecological framework surrounding the learner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4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School administration,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Teaching &amp; non-teaching staff,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Students,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Community members,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buFont typeface="Wingdings" panose="05000000000000000000" pitchFamily="2" charset="2"/>
              <a:buChar char="ü"/>
            </a:pPr>
            <a:r>
              <a:rPr lang="en-US" sz="26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External policy makers</a:t>
            </a:r>
          </a:p>
        </p:txBody>
      </p:sp>
    </p:spTree>
    <p:extLst>
      <p:ext uri="{BB962C8B-B14F-4D97-AF65-F5344CB8AC3E}">
        <p14:creationId xmlns:p14="http://schemas.microsoft.com/office/powerpoint/2010/main" val="3436820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861384" y="6304803"/>
            <a:ext cx="106427" cy="11541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889"/>
              </a:lnSpc>
            </a:pPr>
            <a:r>
              <a:rPr sz="770" spc="-21" dirty="0">
                <a:solidFill>
                  <a:srgbClr val="231F20"/>
                </a:solidFill>
                <a:latin typeface="BentonSans-Book"/>
                <a:cs typeface="BentonSans-Book"/>
              </a:rPr>
              <a:t>37</a:t>
            </a:r>
            <a:endParaRPr sz="770">
              <a:latin typeface="BentonSans-Book"/>
              <a:cs typeface="BentonSans-Book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539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143A1-D596-4852-AAAB-5DAE1E7DDE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Lessons learned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D213C-B4F8-4209-AA6D-FB0A629142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7147" y="1928192"/>
            <a:ext cx="9917708" cy="4125290"/>
          </a:xfrm>
        </p:spPr>
        <p:txBody>
          <a:bodyPr>
            <a:normAutofit fontScale="92500" lnSpcReduction="10000"/>
          </a:bodyPr>
          <a:lstStyle/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Violence in schools is preventable in a short run.</a:t>
            </a:r>
          </a:p>
          <a:p>
            <a:pPr marL="34290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ocus on 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beliefs, norms and practices that influence the 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school eco-systems.</a:t>
            </a: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Schools must be at the core of change- all stakeholders must participate. </a:t>
            </a: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Effective interventions must a</a:t>
            </a:r>
            <a:r>
              <a:rPr lang="en-US" sz="2800" dirty="0">
                <a:solidFill>
                  <a:schemeClr val="accent4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ddress the conditions at school, society and community levels that influence children’s experience of schools</a:t>
            </a:r>
          </a:p>
          <a:p>
            <a:pPr marL="342900" marR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Schools need to establish school wide mechanisms, structures, policies and systems for ensuring children’s safety at school</a:t>
            </a:r>
            <a:endParaRPr lang="en-US" sz="2800" dirty="0">
              <a:solidFill>
                <a:schemeClr val="accent4">
                  <a:lumMod val="50000"/>
                </a:schemeClr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308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9098E20C-2D50-CE45-AEE6-5E7AB7E1B9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17856" y="5486229"/>
            <a:ext cx="2209800" cy="927100"/>
          </a:xfrm>
          <a:prstGeom prst="rect">
            <a:avLst/>
          </a:prstGeom>
        </p:spPr>
      </p:pic>
      <p:pic>
        <p:nvPicPr>
          <p:cNvPr id="13" name="Picture 12" descr="Icon&#10;&#10;Description automatically generated">
            <a:extLst>
              <a:ext uri="{FF2B5EF4-FFF2-40B4-BE49-F238E27FC236}">
                <a16:creationId xmlns:a16="http://schemas.microsoft.com/office/drawing/2014/main" id="{DC499B85-190E-5A44-B706-999CE78B75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04203" y="4002560"/>
            <a:ext cx="2209800" cy="533400"/>
          </a:xfrm>
          <a:prstGeom prst="rect">
            <a:avLst/>
          </a:prstGeom>
        </p:spPr>
      </p:pic>
      <p:pic>
        <p:nvPicPr>
          <p:cNvPr id="3" name="Picture 2" descr="Shape, circle&#10;&#10;Description automatically generated">
            <a:extLst>
              <a:ext uri="{FF2B5EF4-FFF2-40B4-BE49-F238E27FC236}">
                <a16:creationId xmlns:a16="http://schemas.microsoft.com/office/drawing/2014/main" id="{90A1227B-FE0A-6046-A519-30AABAEBE5E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1913" y="2235200"/>
            <a:ext cx="2438400" cy="2387600"/>
          </a:xfrm>
          <a:prstGeom prst="rect">
            <a:avLst/>
          </a:prstGeom>
        </p:spPr>
      </p:pic>
      <p:pic>
        <p:nvPicPr>
          <p:cNvPr id="5" name="Picture 4" descr="Shape, circle&#10;&#10;Description automatically generated">
            <a:extLst>
              <a:ext uri="{FF2B5EF4-FFF2-40B4-BE49-F238E27FC236}">
                <a16:creationId xmlns:a16="http://schemas.microsoft.com/office/drawing/2014/main" id="{4A3F01C7-9E55-F940-A49C-BC90C998DC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763000" y="2235200"/>
            <a:ext cx="2438400" cy="2387600"/>
          </a:xfrm>
          <a:prstGeom prst="rect">
            <a:avLst/>
          </a:prstGeom>
        </p:spPr>
      </p:pic>
      <p:pic>
        <p:nvPicPr>
          <p:cNvPr id="10" name="Picture 9" descr="Shape, circle&#10;&#10;Description automatically generated">
            <a:extLst>
              <a:ext uri="{FF2B5EF4-FFF2-40B4-BE49-F238E27FC236}">
                <a16:creationId xmlns:a16="http://schemas.microsoft.com/office/drawing/2014/main" id="{28B02A66-94B9-6442-9221-046BADAE46E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40827" y="2235200"/>
            <a:ext cx="2438400" cy="238760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A1D68C5-52AC-CA49-85D8-9F691ACBF2B4}"/>
              </a:ext>
            </a:extLst>
          </p:cNvPr>
          <p:cNvSpPr/>
          <p:nvPr/>
        </p:nvSpPr>
        <p:spPr>
          <a:xfrm>
            <a:off x="115498" y="4877693"/>
            <a:ext cx="3969485" cy="1124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buClr>
                <a:srgbClr val="EB9F46"/>
              </a:buClr>
              <a:buSzPct val="120000"/>
            </a:pPr>
            <a:r>
              <a:rPr lang="en-GB" sz="2400" dirty="0">
                <a:solidFill>
                  <a:srgbClr val="797C81"/>
                </a:solidFill>
                <a:latin typeface="Proxima Nova Rg" panose="02000506030000020004" pitchFamily="2" charset="77"/>
              </a:rPr>
              <a:t>Strengthen implementation </a:t>
            </a:r>
          </a:p>
          <a:p>
            <a:pPr algn="ctr">
              <a:lnSpc>
                <a:spcPct val="150000"/>
              </a:lnSpc>
              <a:buClr>
                <a:srgbClr val="EB9F46"/>
              </a:buClr>
              <a:buSzPct val="120000"/>
            </a:pPr>
            <a:r>
              <a:rPr lang="en-GB" sz="2400" dirty="0">
                <a:solidFill>
                  <a:srgbClr val="797C81"/>
                </a:solidFill>
                <a:latin typeface="Proxima Nova Rg" panose="02000506030000020004" pitchFamily="2" charset="77"/>
              </a:rPr>
              <a:t>in 1,000 Schools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44DA2DD-BC80-6348-88E5-C76347350CC4}"/>
              </a:ext>
            </a:extLst>
          </p:cNvPr>
          <p:cNvSpPr/>
          <p:nvPr/>
        </p:nvSpPr>
        <p:spPr>
          <a:xfrm>
            <a:off x="4172404" y="4869251"/>
            <a:ext cx="3697422" cy="16789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buClr>
                <a:srgbClr val="EB9F46"/>
              </a:buClr>
              <a:buSzPct val="120000"/>
            </a:pPr>
            <a:r>
              <a:rPr lang="en-GB" sz="2400" dirty="0">
                <a:solidFill>
                  <a:srgbClr val="797C81"/>
                </a:solidFill>
                <a:latin typeface="Proxima Nova Rg" panose="02000506030000020004" pitchFamily="2" charset="77"/>
              </a:rPr>
              <a:t>GST Agile + </a:t>
            </a:r>
          </a:p>
          <a:p>
            <a:pPr algn="ctr">
              <a:lnSpc>
                <a:spcPct val="150000"/>
              </a:lnSpc>
              <a:buClr>
                <a:srgbClr val="EB9F46"/>
              </a:buClr>
              <a:buSzPct val="120000"/>
            </a:pPr>
            <a:r>
              <a:rPr lang="en-GB" sz="2400" dirty="0">
                <a:solidFill>
                  <a:srgbClr val="797C81"/>
                </a:solidFill>
                <a:latin typeface="Proxima Nova Rg" panose="02000506030000020004" pitchFamily="2" charset="77"/>
              </a:rPr>
              <a:t>5,000 Schools Project </a:t>
            </a:r>
          </a:p>
          <a:p>
            <a:pPr algn="ctr">
              <a:lnSpc>
                <a:spcPct val="150000"/>
              </a:lnSpc>
              <a:buClr>
                <a:srgbClr val="EB9F46"/>
              </a:buClr>
              <a:buSzPct val="120000"/>
            </a:pPr>
            <a:r>
              <a:rPr lang="en-GB" sz="2400" dirty="0">
                <a:solidFill>
                  <a:srgbClr val="797C81"/>
                </a:solidFill>
                <a:latin typeface="Proxima Nova Rg" panose="02000506030000020004" pitchFamily="2" charset="77"/>
              </a:rPr>
              <a:t>with Ministry of Education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4F957F0B-A96C-7C40-A37D-456EF6765710}"/>
              </a:ext>
            </a:extLst>
          </p:cNvPr>
          <p:cNvSpPr/>
          <p:nvPr/>
        </p:nvSpPr>
        <p:spPr>
          <a:xfrm>
            <a:off x="8315559" y="4844116"/>
            <a:ext cx="3333284" cy="11249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lnSpc>
                <a:spcPct val="150000"/>
              </a:lnSpc>
              <a:buClr>
                <a:srgbClr val="EB9F46"/>
              </a:buClr>
              <a:buSzPct val="120000"/>
            </a:pPr>
            <a:r>
              <a:rPr lang="en-GB" sz="2400" dirty="0">
                <a:solidFill>
                  <a:srgbClr val="797C81"/>
                </a:solidFill>
                <a:latin typeface="Proxima Nova Rg" panose="02000506030000020004" pitchFamily="2" charset="77"/>
              </a:rPr>
              <a:t>Leveraging technology </a:t>
            </a:r>
          </a:p>
          <a:p>
            <a:pPr algn="ctr">
              <a:lnSpc>
                <a:spcPct val="150000"/>
              </a:lnSpc>
              <a:buClr>
                <a:srgbClr val="EB9F46"/>
              </a:buClr>
              <a:buSzPct val="120000"/>
            </a:pPr>
            <a:r>
              <a:rPr lang="en-GB" sz="2400" dirty="0">
                <a:solidFill>
                  <a:srgbClr val="797C81"/>
                </a:solidFill>
                <a:latin typeface="Proxima Nova Rg" panose="02000506030000020004" pitchFamily="2" charset="77"/>
              </a:rPr>
              <a:t>GS Mobile App</a:t>
            </a:r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9C002AF0-0408-8E48-A0DB-EADA784D3757}"/>
              </a:ext>
            </a:extLst>
          </p:cNvPr>
          <p:cNvSpPr txBox="1">
            <a:spLocks/>
          </p:cNvSpPr>
          <p:nvPr/>
        </p:nvSpPr>
        <p:spPr>
          <a:xfrm>
            <a:off x="640789" y="935414"/>
            <a:ext cx="9023269" cy="565397"/>
          </a:xfr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200" b="1" dirty="0">
                <a:solidFill>
                  <a:srgbClr val="763672"/>
                </a:solidFill>
                <a:latin typeface="Proxima Nova Rg"/>
                <a:cs typeface="Calibri Light" panose="020F0302020204030204"/>
              </a:rPr>
              <a:t>Moving Forward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5251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7C68A6C-5015-7F4B-A9FA-6780436A959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829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309146D-D42F-C64F-A914-5125981361AA}"/>
              </a:ext>
            </a:extLst>
          </p:cNvPr>
          <p:cNvSpPr txBox="1">
            <a:spLocks/>
          </p:cNvSpPr>
          <p:nvPr/>
        </p:nvSpPr>
        <p:spPr>
          <a:xfrm>
            <a:off x="737209" y="669923"/>
            <a:ext cx="9023269" cy="1126442"/>
          </a:xfrm>
        </p:spPr>
        <p:txBody>
          <a:bodyPr anchor="t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000" b="1" dirty="0">
                <a:solidFill>
                  <a:srgbClr val="EDA046"/>
                </a:solidFill>
                <a:latin typeface="Proxima Nova Rg"/>
              </a:rPr>
              <a:t>Thank you</a:t>
            </a:r>
            <a:endParaRPr lang="en-US" sz="3000" dirty="0">
              <a:solidFill>
                <a:schemeClr val="bg1"/>
              </a:solidFill>
              <a:cs typeface="Calibri Light"/>
            </a:endParaRPr>
          </a:p>
        </p:txBody>
      </p:sp>
      <p:pic>
        <p:nvPicPr>
          <p:cNvPr id="6" name="Picture 5" descr="A picture containing text&#10;&#10;Description automatically generated">
            <a:extLst>
              <a:ext uri="{FF2B5EF4-FFF2-40B4-BE49-F238E27FC236}">
                <a16:creationId xmlns:a16="http://schemas.microsoft.com/office/drawing/2014/main" id="{3B651B5A-52DE-4BB9-ADBC-AD3D21CF22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72291" y="5311478"/>
            <a:ext cx="3193028" cy="1066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811937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266</TotalTime>
  <Words>330</Words>
  <Application>Microsoft Office PowerPoint</Application>
  <PresentationFormat>Widescreen</PresentationFormat>
  <Paragraphs>69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BentonSans-Book</vt:lpstr>
      <vt:lpstr>Calibri</vt:lpstr>
      <vt:lpstr>Gill Sans MT</vt:lpstr>
      <vt:lpstr>Proxima Nova Rg</vt:lpstr>
      <vt:lpstr>Times New Roman</vt:lpstr>
      <vt:lpstr>Wingdings</vt:lpstr>
      <vt:lpstr>Gallery</vt:lpstr>
      <vt:lpstr>PowerPoint Presentation</vt:lpstr>
      <vt:lpstr>PowerPoint Presentation</vt:lpstr>
      <vt:lpstr>Objectives of the Good school toolkit</vt:lpstr>
      <vt:lpstr>Good school toolkit as a Whole school approach</vt:lpstr>
      <vt:lpstr>PowerPoint Presentation</vt:lpstr>
      <vt:lpstr>Lessons learned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Josee Nakhle</dc:creator>
  <cp:lastModifiedBy>Hassan Mulusi</cp:lastModifiedBy>
  <cp:revision>33</cp:revision>
  <dcterms:created xsi:type="dcterms:W3CDTF">2020-10-16T16:22:04Z</dcterms:created>
  <dcterms:modified xsi:type="dcterms:W3CDTF">2023-10-25T04:37:58Z</dcterms:modified>
</cp:coreProperties>
</file>